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89" r:id="rId3"/>
    <p:sldId id="257" r:id="rId4"/>
    <p:sldId id="259" r:id="rId5"/>
    <p:sldId id="280" r:id="rId6"/>
    <p:sldId id="283" r:id="rId7"/>
    <p:sldId id="285" r:id="rId8"/>
    <p:sldId id="286" r:id="rId9"/>
    <p:sldId id="288" r:id="rId10"/>
    <p:sldId id="287" r:id="rId11"/>
    <p:sldId id="284"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745" autoAdjust="0"/>
    <p:restoredTop sz="85458" autoAdjust="0"/>
  </p:normalViewPr>
  <p:slideViewPr>
    <p:cSldViewPr>
      <p:cViewPr>
        <p:scale>
          <a:sx n="100" d="100"/>
          <a:sy n="100" d="100"/>
        </p:scale>
        <p:origin x="588" y="-462"/>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2018 www.TheGloryStory.com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Clarify that “signs” are simply what John calls Jesus’ miracles. This emphasizes that these actions point to (are signs of) Jesus’ divinity. Some of the signs, such as the multiplication of the loaves, also appear in the synoptic Gospels. Others, such as turning water into wine at the wedding feast at Cana, are unique to John.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4148963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Zvonimir Atletic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Emphasize that in broad strokes, the Book of Glory details the same salvific events as the synoptics (e.g., the Last Supper and Jesus’ suffering, death, and Resurrection). But the details are different in John, including Jesus’ washing the disciples’ feet at the Last Supper, the appearance of the Risen Jesus to Mary Magdalene at the empty tomb, and the “doubting Thomas” story.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2907632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M.Sobreira / Alamy Stock Photo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Clarify that Jesus is not 50 percent human and 50 percent God—this is actually a common misconception! Rather, Jesus is 100 percent human + 100 percent God, equaling 100 percent Jesus.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dirty="0"/>
          </a:p>
        </p:txBody>
      </p:sp>
    </p:spTree>
    <p:extLst>
      <p:ext uri="{BB962C8B-B14F-4D97-AF65-F5344CB8AC3E}">
        <p14:creationId xmlns:p14="http://schemas.microsoft.com/office/powerpoint/2010/main" val="3917601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digitalskillet / iStock.com</a:t>
            </a:r>
          </a:p>
        </p:txBody>
      </p:sp>
      <p:sp>
        <p:nvSpPr>
          <p:cNvPr id="4" name="Slide Number Placeholder 3"/>
          <p:cNvSpPr>
            <a:spLocks noGrp="1"/>
          </p:cNvSpPr>
          <p:nvPr>
            <p:ph type="sldNum" sz="quarter" idx="5"/>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4224888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You may wish to tell the students that they will be learning much more about the New Testament in future courses. This unit is just an overview, or a taste, of what is to come!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jozef sedmak / Alamy Stock Photo</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Remind the students of the focus question of this chapter: </a:t>
            </a:r>
            <a:r>
              <a:rPr lang="en-US" sz="1200" i="1" kern="1200" dirty="0">
                <a:solidFill>
                  <a:schemeClr val="tx1"/>
                </a:solidFill>
                <a:effectLst/>
                <a:latin typeface="+mn-lt"/>
                <a:ea typeface="+mn-ea"/>
                <a:cs typeface="+mn-cs"/>
              </a:rPr>
              <a:t>Don’t the four Gospels say the same thing? </a:t>
            </a:r>
            <a:r>
              <a:rPr lang="en-US" sz="1200" kern="1200" dirty="0">
                <a:solidFill>
                  <a:schemeClr val="tx1"/>
                </a:solidFill>
                <a:effectLst/>
                <a:latin typeface="+mn-lt"/>
                <a:ea typeface="+mn-ea"/>
                <a:cs typeface="+mn-cs"/>
              </a:rPr>
              <a:t>The answer to that question is both yes and no.  </a:t>
            </a:r>
          </a:p>
          <a:p>
            <a:pPr lvl="0"/>
            <a:r>
              <a:rPr lang="en-US" sz="1200" kern="1200" dirty="0">
                <a:solidFill>
                  <a:schemeClr val="tx1"/>
                </a:solidFill>
                <a:effectLst/>
                <a:latin typeface="+mn-lt"/>
                <a:ea typeface="+mn-ea"/>
                <a:cs typeface="+mn-cs"/>
              </a:rPr>
              <a:t>YES, because they all proclaim the Good News of the salvation brought to us through the life, death, and Resurrection of Jesus.</a:t>
            </a:r>
          </a:p>
          <a:p>
            <a:pPr lvl="0"/>
            <a:r>
              <a:rPr lang="en-US" sz="1200" kern="1200" dirty="0">
                <a:solidFill>
                  <a:schemeClr val="tx1"/>
                </a:solidFill>
                <a:effectLst/>
                <a:latin typeface="+mn-lt"/>
                <a:ea typeface="+mn-ea"/>
                <a:cs typeface="+mn-cs"/>
              </a:rPr>
              <a:t>NO, because each Gospel offers us a unique portrait of Jesus. (Each Gospel has some material/events/stories/emphases that the other Gospels do not.)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08264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you wish, explain more about source criticism and the synoptic Gospels:</a:t>
            </a:r>
          </a:p>
          <a:p>
            <a:pPr lvl="0"/>
            <a:r>
              <a:rPr lang="en-US" sz="1200" kern="1200" dirty="0">
                <a:solidFill>
                  <a:schemeClr val="tx1"/>
                </a:solidFill>
                <a:effectLst/>
                <a:latin typeface="+mn-lt"/>
                <a:ea typeface="+mn-ea"/>
                <a:cs typeface="+mn-cs"/>
              </a:rPr>
              <a:t>Matthew = Mark + Q source + material unique to Matthew</a:t>
            </a:r>
          </a:p>
          <a:p>
            <a:pPr lvl="0"/>
            <a:r>
              <a:rPr lang="en-US" sz="1200" kern="1200" dirty="0">
                <a:solidFill>
                  <a:schemeClr val="tx1"/>
                </a:solidFill>
                <a:effectLst/>
                <a:latin typeface="+mn-lt"/>
                <a:ea typeface="+mn-ea"/>
                <a:cs typeface="+mn-cs"/>
              </a:rPr>
              <a:t>Luke = Mark + Q source + material unique to Luke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You may wish to mention that some well-known and well-loved Gospel stories appear in only one Gospel. Examples:</a:t>
            </a:r>
          </a:p>
          <a:p>
            <a:pPr lvl="0"/>
            <a:r>
              <a:rPr lang="en-US" sz="1200" kern="1200" dirty="0">
                <a:solidFill>
                  <a:schemeClr val="tx1"/>
                </a:solidFill>
                <a:effectLst/>
                <a:latin typeface="+mn-lt"/>
                <a:ea typeface="+mn-ea"/>
                <a:cs typeface="+mn-cs"/>
              </a:rPr>
              <a:t>The Magi’s visit to the Holy Family appears in Matthew’s Gospel only.</a:t>
            </a:r>
          </a:p>
          <a:p>
            <a:pPr lvl="0"/>
            <a:r>
              <a:rPr lang="en-US" sz="1200" kern="1200" dirty="0">
                <a:solidFill>
                  <a:schemeClr val="tx1"/>
                </a:solidFill>
                <a:effectLst/>
                <a:latin typeface="+mn-lt"/>
                <a:ea typeface="+mn-ea"/>
                <a:cs typeface="+mn-cs"/>
              </a:rPr>
              <a:t>The Parable of the Good Samaritan appears in Luke’s Gospel only.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2488022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BibleArtLibrary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The Beatitudes are a good example of how scholars came to theorize the existence of the “Q” source. Because the Beatitudes appear in both Matthew and Luke (albeit in slightly different forms) but not in Mark, the theory is that Matthew and Luke must have gotten this material from some other source they shared in common: Q.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646904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2018 www.TheGloryStory.com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You might invite the students to recall (without consulting the student book) examples of Gospel parables and miracles.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164609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Lane V. Erickson / Shutterstock.com</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18637632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987662"/>
            <a:ext cx="9144000" cy="1470025"/>
          </a:xfrm>
        </p:spPr>
        <p:txBody>
          <a:bodyPr>
            <a:normAutofit/>
          </a:bodyPr>
          <a:lstStyle/>
          <a:p>
            <a:r>
              <a:rPr lang="en-US" dirty="0"/>
              <a:t>The Gospels</a:t>
            </a:r>
          </a:p>
        </p:txBody>
      </p:sp>
      <p:sp>
        <p:nvSpPr>
          <p:cNvPr id="3" name="Subtitle 2"/>
          <p:cNvSpPr txBox="1">
            <a:spLocks/>
          </p:cNvSpPr>
          <p:nvPr/>
        </p:nvSpPr>
        <p:spPr>
          <a:xfrm>
            <a:off x="0"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5, Chapter 15</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TX006144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dirty="0"/>
              <a:t>The Gospel of John, Part 1: “The Book of Signs”</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914401" y="1295400"/>
            <a:ext cx="7772399" cy="4857750"/>
          </a:xfrm>
        </p:spPr>
        <p:txBody>
          <a:bodyPr>
            <a:normAutofit/>
          </a:bodyPr>
          <a:lstStyle/>
          <a:p>
            <a:pPr lvl="0"/>
            <a:r>
              <a:rPr lang="en-US" dirty="0"/>
              <a:t>7 “signs” = miracles</a:t>
            </a:r>
          </a:p>
          <a:p>
            <a:pPr lvl="0"/>
            <a:r>
              <a:rPr lang="en-US" dirty="0"/>
              <a:t>Jesus’ seven “I Am” statements echo God’s revelation to Moses.</a:t>
            </a:r>
          </a:p>
        </p:txBody>
      </p:sp>
      <p:pic>
        <p:nvPicPr>
          <p:cNvPr id="4" name="Picture 3">
            <a:extLst>
              <a:ext uri="{FF2B5EF4-FFF2-40B4-BE49-F238E27FC236}">
                <a16:creationId xmlns:a16="http://schemas.microsoft.com/office/drawing/2014/main" id="{C14F4809-382F-1D40-8638-8DA6C995E7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625" y="2743200"/>
            <a:ext cx="4451350" cy="3343055"/>
          </a:xfrm>
          <a:prstGeom prst="rect">
            <a:avLst/>
          </a:prstGeom>
        </p:spPr>
      </p:pic>
    </p:spTree>
    <p:extLst>
      <p:ext uri="{BB962C8B-B14F-4D97-AF65-F5344CB8AC3E}">
        <p14:creationId xmlns:p14="http://schemas.microsoft.com/office/powerpoint/2010/main" val="2879046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458200" cy="762000"/>
          </a:xfrm>
        </p:spPr>
        <p:txBody>
          <a:bodyPr>
            <a:normAutofit/>
          </a:bodyPr>
          <a:lstStyle/>
          <a:p>
            <a:r>
              <a:rPr lang="en-US" dirty="0"/>
              <a:t>The Gospel of John, Part 2: “The Book of Glory”</a:t>
            </a:r>
            <a:r>
              <a:rPr lang="en-US" sz="3200" dirty="0"/>
              <a:t> </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433916" y="1447800"/>
            <a:ext cx="8100484" cy="4305300"/>
          </a:xfrm>
        </p:spPr>
        <p:txBody>
          <a:bodyPr>
            <a:normAutofit/>
          </a:bodyPr>
          <a:lstStyle/>
          <a:p>
            <a:pPr lvl="0"/>
            <a:r>
              <a:rPr lang="en-US" dirty="0"/>
              <a:t>Jesus washes the disciples’ feet at the Last Supper.</a:t>
            </a:r>
          </a:p>
          <a:p>
            <a:pPr lvl="0"/>
            <a:r>
              <a:rPr lang="en-US" dirty="0"/>
              <a:t>Blood and water flow from Jesus’ side at the Crucifixion.</a:t>
            </a:r>
          </a:p>
          <a:p>
            <a:pPr lvl="0"/>
            <a:r>
              <a:rPr lang="en-US" dirty="0"/>
              <a:t>Jesus is in charge throughout, even declaring the moment of his death.</a:t>
            </a:r>
          </a:p>
          <a:p>
            <a:pPr lvl="0"/>
            <a:r>
              <a:rPr lang="en-US" dirty="0"/>
              <a:t>Jesus’ death = his hour of glory</a:t>
            </a:r>
          </a:p>
          <a:p>
            <a:pPr lvl="0"/>
            <a:r>
              <a:rPr lang="en-US" dirty="0"/>
              <a:t>Resurrection appearances:</a:t>
            </a:r>
          </a:p>
          <a:p>
            <a:pPr lvl="1"/>
            <a:r>
              <a:rPr lang="en-US" dirty="0"/>
              <a:t>to Mary Magdalene</a:t>
            </a:r>
            <a:br>
              <a:rPr lang="en-US" dirty="0"/>
            </a:br>
            <a:r>
              <a:rPr lang="en-US" dirty="0"/>
              <a:t>in the garden</a:t>
            </a:r>
          </a:p>
          <a:p>
            <a:pPr lvl="1"/>
            <a:r>
              <a:rPr lang="en-US" dirty="0"/>
              <a:t>to “doubting” Thomas</a:t>
            </a:r>
          </a:p>
        </p:txBody>
      </p:sp>
      <p:pic>
        <p:nvPicPr>
          <p:cNvPr id="5" name="Picture 4">
            <a:extLst>
              <a:ext uri="{FF2B5EF4-FFF2-40B4-BE49-F238E27FC236}">
                <a16:creationId xmlns:a16="http://schemas.microsoft.com/office/drawing/2014/main" id="{33C88710-54ED-734E-A7AA-D2C5184500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9802" y="3031998"/>
            <a:ext cx="3608363" cy="2736342"/>
          </a:xfrm>
          <a:prstGeom prst="rect">
            <a:avLst/>
          </a:prstGeom>
        </p:spPr>
      </p:pic>
    </p:spTree>
    <p:extLst>
      <p:ext uri="{BB962C8B-B14F-4D97-AF65-F5344CB8AC3E}">
        <p14:creationId xmlns:p14="http://schemas.microsoft.com/office/powerpoint/2010/main" val="2708550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482263" cy="533400"/>
          </a:xfrm>
        </p:spPr>
        <p:txBody>
          <a:bodyPr>
            <a:noAutofit/>
          </a:bodyPr>
          <a:lstStyle/>
          <a:p>
            <a:r>
              <a:rPr lang="en-US" sz="3200" dirty="0"/>
              <a:t>Jesus: God in the Flesh </a:t>
            </a:r>
          </a:p>
        </p:txBody>
      </p:sp>
      <p:sp>
        <p:nvSpPr>
          <p:cNvPr id="11" name="Content Placeholder 2">
            <a:extLst>
              <a:ext uri="{FF2B5EF4-FFF2-40B4-BE49-F238E27FC236}">
                <a16:creationId xmlns:a16="http://schemas.microsoft.com/office/drawing/2014/main" id="{AE76A40E-AB85-034A-B0D5-047B2237C82F}"/>
              </a:ext>
            </a:extLst>
          </p:cNvPr>
          <p:cNvSpPr txBox="1">
            <a:spLocks/>
          </p:cNvSpPr>
          <p:nvPr/>
        </p:nvSpPr>
        <p:spPr>
          <a:xfrm>
            <a:off x="685800" y="1600200"/>
            <a:ext cx="4407569" cy="44383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Incarnation: the mystery</a:t>
            </a:r>
            <a:br>
              <a:rPr lang="en-US" dirty="0"/>
            </a:br>
            <a:r>
              <a:rPr lang="en-US" dirty="0"/>
              <a:t>of the Divine Son of God becoming human</a:t>
            </a:r>
          </a:p>
          <a:p>
            <a:pPr lvl="0"/>
            <a:r>
              <a:rPr lang="en-US" dirty="0"/>
              <a:t>Jesus is both fully human and fully divine.</a:t>
            </a:r>
          </a:p>
          <a:p>
            <a:pPr lvl="0"/>
            <a:r>
              <a:rPr lang="en-US" dirty="0"/>
              <a:t>We must participate in our own salvation!  </a:t>
            </a:r>
          </a:p>
        </p:txBody>
      </p:sp>
      <p:pic>
        <p:nvPicPr>
          <p:cNvPr id="5" name="Picture 4">
            <a:extLst>
              <a:ext uri="{FF2B5EF4-FFF2-40B4-BE49-F238E27FC236}">
                <a16:creationId xmlns:a16="http://schemas.microsoft.com/office/drawing/2014/main" id="{798D94E8-153C-FD44-A1B2-2C1EF21982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1600" y="1615087"/>
            <a:ext cx="2935011" cy="4408555"/>
          </a:xfrm>
          <a:prstGeom prst="rect">
            <a:avLst/>
          </a:prstGeom>
        </p:spPr>
      </p:pic>
    </p:spTree>
    <p:extLst>
      <p:ext uri="{BB962C8B-B14F-4D97-AF65-F5344CB8AC3E}">
        <p14:creationId xmlns:p14="http://schemas.microsoft.com/office/powerpoint/2010/main" val="3507123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8ACE7C97-14E2-4650-AAB5-A55750F2933B}"/>
              </a:ext>
            </a:extLst>
          </p:cNvPr>
          <p:cNvSpPr txBox="1">
            <a:spLocks/>
          </p:cNvSpPr>
          <p:nvPr/>
        </p:nvSpPr>
        <p:spPr>
          <a:xfrm>
            <a:off x="1276349" y="1577339"/>
            <a:ext cx="6477000" cy="9906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000" dirty="0"/>
              <a:t>Don’t the four Gospels</a:t>
            </a:r>
            <a:br>
              <a:rPr lang="en-US" sz="3000" dirty="0"/>
            </a:br>
            <a:r>
              <a:rPr lang="en-US" sz="3000" dirty="0"/>
              <a:t>say the same thing? </a:t>
            </a:r>
            <a:br>
              <a:rPr lang="en-US" sz="3000" b="0" dirty="0"/>
            </a:br>
            <a:br>
              <a:rPr lang="en-US" sz="3000" dirty="0"/>
            </a:br>
            <a:endParaRPr lang="en-US" sz="3000" dirty="0"/>
          </a:p>
        </p:txBody>
      </p:sp>
      <p:pic>
        <p:nvPicPr>
          <p:cNvPr id="5" name="Picture 4">
            <a:extLst>
              <a:ext uri="{FF2B5EF4-FFF2-40B4-BE49-F238E27FC236}">
                <a16:creationId xmlns:a16="http://schemas.microsoft.com/office/drawing/2014/main" id="{30A38487-EA2E-4C2A-A932-12D58A315C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2791462"/>
            <a:ext cx="4762499" cy="3174999"/>
          </a:xfrm>
          <a:prstGeom prst="rect">
            <a:avLst/>
          </a:prstGeom>
        </p:spPr>
      </p:pic>
      <p:sp>
        <p:nvSpPr>
          <p:cNvPr id="6" name="Title 4">
            <a:extLst>
              <a:ext uri="{FF2B5EF4-FFF2-40B4-BE49-F238E27FC236}">
                <a16:creationId xmlns:a16="http://schemas.microsoft.com/office/drawing/2014/main" id="{59F34437-720C-4ADE-B94A-F6A97EC85806}"/>
              </a:ext>
            </a:extLst>
          </p:cNvPr>
          <p:cNvSpPr txBox="1">
            <a:spLocks/>
          </p:cNvSpPr>
          <p:nvPr/>
        </p:nvSpPr>
        <p:spPr>
          <a:xfrm>
            <a:off x="609600" y="891539"/>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extLst>
      <p:ext uri="{BB962C8B-B14F-4D97-AF65-F5344CB8AC3E}">
        <p14:creationId xmlns:p14="http://schemas.microsoft.com/office/powerpoint/2010/main" val="1289593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40A606E7-75B6-164A-994A-47F859CAFB11}"/>
              </a:ext>
            </a:extLst>
          </p:cNvPr>
          <p:cNvSpPr>
            <a:spLocks noGrp="1"/>
          </p:cNvSpPr>
          <p:nvPr>
            <p:ph idx="1"/>
          </p:nvPr>
        </p:nvSpPr>
        <p:spPr>
          <a:xfrm>
            <a:off x="1219200" y="1143000"/>
            <a:ext cx="7086600" cy="4064000"/>
          </a:xfrm>
        </p:spPr>
        <p:txBody>
          <a:bodyPr>
            <a:normAutofit/>
          </a:bodyPr>
          <a:lstStyle/>
          <a:p>
            <a:pPr marL="0" indent="0">
              <a:buNone/>
            </a:pPr>
            <a:r>
              <a:rPr lang="en-US" dirty="0"/>
              <a:t>The last unit of this course will focus on:</a:t>
            </a:r>
          </a:p>
          <a:p>
            <a:pPr lvl="0"/>
            <a:r>
              <a:rPr lang="en-US" dirty="0"/>
              <a:t>The New Testament (especially the Gospels)</a:t>
            </a:r>
          </a:p>
          <a:p>
            <a:pPr lvl="0"/>
            <a:r>
              <a:rPr lang="en-US" dirty="0"/>
              <a:t>How Scripture is used in the life of the Church</a:t>
            </a:r>
          </a:p>
          <a:p>
            <a:pPr marL="0" indent="0">
              <a:buNone/>
            </a:pPr>
            <a:endParaRPr lang="en-US" sz="2000" dirty="0"/>
          </a:p>
        </p:txBody>
      </p:sp>
      <p:pic>
        <p:nvPicPr>
          <p:cNvPr id="3" name="Picture 2">
            <a:extLst>
              <a:ext uri="{FF2B5EF4-FFF2-40B4-BE49-F238E27FC236}">
                <a16:creationId xmlns:a16="http://schemas.microsoft.com/office/drawing/2014/main" id="{8FA511CD-EF43-2341-8C08-B55E09EE45DC}"/>
              </a:ext>
            </a:extLst>
          </p:cNvPr>
          <p:cNvPicPr>
            <a:picLocks noChangeAspect="1"/>
          </p:cNvPicPr>
          <p:nvPr/>
        </p:nvPicPr>
        <p:blipFill rotWithShape="1">
          <a:blip r:embed="rId3">
            <a:extLst>
              <a:ext uri="{28A0092B-C50C-407E-A947-70E740481C1C}">
                <a14:useLocalDpi xmlns:a14="http://schemas.microsoft.com/office/drawing/2010/main" val="0"/>
              </a:ext>
            </a:extLst>
          </a:blip>
          <a:srcRect l="20217" t="28837" r="20221" b="3077"/>
          <a:stretch/>
        </p:blipFill>
        <p:spPr>
          <a:xfrm>
            <a:off x="2521584" y="2892910"/>
            <a:ext cx="4100831" cy="289470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208" y="762000"/>
            <a:ext cx="8458200" cy="762000"/>
          </a:xfrm>
        </p:spPr>
        <p:txBody>
          <a:bodyPr>
            <a:normAutofit/>
          </a:bodyPr>
          <a:lstStyle/>
          <a:p>
            <a:r>
              <a:rPr lang="en-US" sz="3200" dirty="0"/>
              <a:t>The Development of the Gospels</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368208" y="1520413"/>
            <a:ext cx="8077200" cy="533400"/>
          </a:xfrm>
        </p:spPr>
        <p:txBody>
          <a:bodyPr>
            <a:normAutofit/>
          </a:bodyPr>
          <a:lstStyle/>
          <a:p>
            <a:pPr marL="0" indent="0">
              <a:buNone/>
            </a:pPr>
            <a:r>
              <a:rPr lang="en-US" dirty="0"/>
              <a:t>The Gospels developed much like the other biblical books:</a:t>
            </a:r>
          </a:p>
          <a:p>
            <a:pPr marL="0" lvl="0" indent="0">
              <a:buNone/>
            </a:pPr>
            <a:endParaRPr lang="en-US" dirty="0"/>
          </a:p>
        </p:txBody>
      </p:sp>
      <p:pic>
        <p:nvPicPr>
          <p:cNvPr id="5" name="Picture 4">
            <a:extLst>
              <a:ext uri="{FF2B5EF4-FFF2-40B4-BE49-F238E27FC236}">
                <a16:creationId xmlns:a16="http://schemas.microsoft.com/office/drawing/2014/main" id="{9B5D3938-F9F4-B147-9767-EB74BEA2E2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0478" y="2290430"/>
            <a:ext cx="3355731" cy="2908300"/>
          </a:xfrm>
          <a:prstGeom prst="rect">
            <a:avLst/>
          </a:prstGeom>
        </p:spPr>
      </p:pic>
      <p:sp>
        <p:nvSpPr>
          <p:cNvPr id="3" name="TextBox 2">
            <a:extLst>
              <a:ext uri="{FF2B5EF4-FFF2-40B4-BE49-F238E27FC236}">
                <a16:creationId xmlns:a16="http://schemas.microsoft.com/office/drawing/2014/main" id="{0492D70A-582B-4F2B-835A-EDE267FC416F}"/>
              </a:ext>
            </a:extLst>
          </p:cNvPr>
          <p:cNvSpPr txBox="1"/>
          <p:nvPr/>
        </p:nvSpPr>
        <p:spPr bwMode="auto">
          <a:xfrm>
            <a:off x="762000" y="2224913"/>
            <a:ext cx="4879731" cy="2677656"/>
          </a:xfrm>
          <a:prstGeom prst="rect">
            <a:avLst/>
          </a:prstGeom>
          <a:noFill/>
          <a:ln w="9525">
            <a:noFill/>
            <a:miter lim="800000"/>
            <a:headEnd/>
            <a:tailEnd/>
          </a:ln>
        </p:spPr>
        <p:txBody>
          <a:bodyPr wrap="square" rtlCol="0">
            <a:spAutoFit/>
          </a:bodyPr>
          <a:lstStyle/>
          <a:p>
            <a:pPr lvl="0"/>
            <a:r>
              <a:rPr lang="en-US" sz="2400" b="1" dirty="0">
                <a:latin typeface="Arial" panose="020B0604020202020204" pitchFamily="34" charset="0"/>
                <a:cs typeface="Arial" panose="020B0604020202020204" pitchFamily="34" charset="0"/>
              </a:rPr>
              <a:t>Stage 1:</a:t>
            </a:r>
            <a:r>
              <a:rPr lang="en-US" sz="2400" dirty="0">
                <a:latin typeface="Arial" panose="020B0604020202020204" pitchFamily="34" charset="0"/>
                <a:cs typeface="Arial" panose="020B0604020202020204" pitchFamily="34" charset="0"/>
              </a:rPr>
              <a:t> Events happened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(the life, death, and Resurrection of Jesus)</a:t>
            </a:r>
          </a:p>
          <a:p>
            <a:pPr lvl="0"/>
            <a:r>
              <a:rPr lang="en-US" sz="2400" b="1" dirty="0">
                <a:latin typeface="Arial" panose="020B0604020202020204" pitchFamily="34" charset="0"/>
                <a:cs typeface="Arial" panose="020B0604020202020204" pitchFamily="34" charset="0"/>
              </a:rPr>
              <a:t>Stage 2:</a:t>
            </a:r>
            <a:r>
              <a:rPr lang="en-US" sz="2400" dirty="0">
                <a:latin typeface="Arial" panose="020B0604020202020204" pitchFamily="34" charset="0"/>
                <a:cs typeface="Arial" panose="020B0604020202020204" pitchFamily="34" charset="0"/>
              </a:rPr>
              <a:t> Oral tradition</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(sharing of </a:t>
            </a:r>
            <a:r>
              <a:rPr lang="en-US" sz="2400" i="1" dirty="0">
                <a:latin typeface="Arial" panose="020B0604020202020204" pitchFamily="34" charset="0"/>
                <a:cs typeface="Arial" panose="020B0604020202020204" pitchFamily="34" charset="0"/>
              </a:rPr>
              <a:t>kerygma</a:t>
            </a:r>
            <a:r>
              <a:rPr lang="en-US" sz="2400" dirty="0">
                <a:latin typeface="Arial" panose="020B0604020202020204" pitchFamily="34" charset="0"/>
                <a:cs typeface="Arial" panose="020B0604020202020204" pitchFamily="34" charset="0"/>
              </a:rPr>
              <a:t>)</a:t>
            </a:r>
          </a:p>
          <a:p>
            <a:pPr lvl="0"/>
            <a:r>
              <a:rPr lang="en-US" sz="2400" b="1" dirty="0">
                <a:latin typeface="Arial" panose="020B0604020202020204" pitchFamily="34" charset="0"/>
                <a:cs typeface="Arial" panose="020B0604020202020204" pitchFamily="34" charset="0"/>
              </a:rPr>
              <a:t>Stage 3:</a:t>
            </a:r>
            <a:r>
              <a:rPr lang="en-US" sz="2400" dirty="0">
                <a:latin typeface="Arial" panose="020B0604020202020204" pitchFamily="34" charset="0"/>
                <a:cs typeface="Arial" panose="020B0604020202020204" pitchFamily="34" charset="0"/>
              </a:rPr>
              <a:t> Written tradition (Matthew, Mark, Luke, and John)</a:t>
            </a:r>
          </a:p>
        </p:txBody>
      </p:sp>
      <p:sp>
        <p:nvSpPr>
          <p:cNvPr id="4" name="TextBox 3">
            <a:extLst>
              <a:ext uri="{FF2B5EF4-FFF2-40B4-BE49-F238E27FC236}">
                <a16:creationId xmlns:a16="http://schemas.microsoft.com/office/drawing/2014/main" id="{706884D4-4F47-4AE8-A11D-44E88B38A18B}"/>
              </a:ext>
            </a:extLst>
          </p:cNvPr>
          <p:cNvSpPr txBox="1"/>
          <p:nvPr/>
        </p:nvSpPr>
        <p:spPr bwMode="auto">
          <a:xfrm>
            <a:off x="2359752" y="5337587"/>
            <a:ext cx="4722935" cy="830997"/>
          </a:xfrm>
          <a:prstGeom prst="rect">
            <a:avLst/>
          </a:prstGeom>
          <a:noFill/>
          <a:ln w="9525">
            <a:noFill/>
            <a:miter lim="800000"/>
            <a:headEnd/>
            <a:tailEnd/>
          </a:ln>
        </p:spPr>
        <p:txBody>
          <a:bodyPr wrap="square" rtlCol="0">
            <a:spAutoFit/>
          </a:bodyPr>
          <a:lstStyle/>
          <a:p>
            <a:r>
              <a:rPr lang="en-US" sz="2400" dirty="0">
                <a:latin typeface="Arial" panose="020B0604020202020204" pitchFamily="34" charset="0"/>
                <a:cs typeface="Arial" panose="020B0604020202020204" pitchFamily="34" charset="0"/>
              </a:rPr>
              <a:t>All three stages occurred through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the guidance of the Holy Spirit.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3200" dirty="0"/>
              <a:t>The Gospels: Some Basic Facts</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609601" y="1524000"/>
            <a:ext cx="6705600" cy="4229100"/>
          </a:xfrm>
        </p:spPr>
        <p:txBody>
          <a:bodyPr>
            <a:normAutofit/>
          </a:bodyPr>
          <a:lstStyle/>
          <a:p>
            <a:pPr lvl="0"/>
            <a:r>
              <a:rPr lang="en-US" dirty="0"/>
              <a:t>The word </a:t>
            </a:r>
            <a:r>
              <a:rPr lang="en-US" i="1" dirty="0"/>
              <a:t>gospel</a:t>
            </a:r>
            <a:r>
              <a:rPr lang="en-US" dirty="0"/>
              <a:t> comes from a Greek </a:t>
            </a:r>
            <a:br>
              <a:rPr lang="en-US" dirty="0"/>
            </a:br>
            <a:r>
              <a:rPr lang="en-US" dirty="0"/>
              <a:t>word meaning “good news.”</a:t>
            </a:r>
          </a:p>
          <a:p>
            <a:pPr lvl="0"/>
            <a:r>
              <a:rPr lang="en-US" dirty="0"/>
              <a:t>Gospel writers are called </a:t>
            </a:r>
            <a:br>
              <a:rPr lang="en-US" dirty="0"/>
            </a:br>
            <a:r>
              <a:rPr lang="en-US" dirty="0"/>
              <a:t>Evangelists.</a:t>
            </a:r>
          </a:p>
          <a:p>
            <a:pPr lvl="0"/>
            <a:r>
              <a:rPr lang="en-US" dirty="0"/>
              <a:t>The Gospels are not </a:t>
            </a:r>
            <a:br>
              <a:rPr lang="en-US" dirty="0"/>
            </a:br>
            <a:r>
              <a:rPr lang="en-US" dirty="0"/>
              <a:t>biographies of Jesus.</a:t>
            </a:r>
          </a:p>
          <a:p>
            <a:pPr lvl="0"/>
            <a:r>
              <a:rPr lang="en-US" dirty="0"/>
              <a:t>The four Gospels proclaim </a:t>
            </a:r>
            <a:br>
              <a:rPr lang="en-US" dirty="0"/>
            </a:br>
            <a:r>
              <a:rPr lang="en-US" dirty="0"/>
              <a:t>one message of salvation.</a:t>
            </a:r>
            <a:br>
              <a:rPr lang="en-US" dirty="0"/>
            </a:br>
            <a:r>
              <a:rPr lang="en-US" dirty="0"/>
              <a:t>	-  YET each Gospel </a:t>
            </a:r>
            <a:br>
              <a:rPr lang="en-US" dirty="0"/>
            </a:br>
            <a:r>
              <a:rPr lang="en-US" dirty="0"/>
              <a:t>	   is unique.</a:t>
            </a:r>
          </a:p>
        </p:txBody>
      </p:sp>
      <p:pic>
        <p:nvPicPr>
          <p:cNvPr id="5" name="Picture 4">
            <a:extLst>
              <a:ext uri="{FF2B5EF4-FFF2-40B4-BE49-F238E27FC236}">
                <a16:creationId xmlns:a16="http://schemas.microsoft.com/office/drawing/2014/main" id="{3CF8849B-A419-394B-AD61-D8E72BB7E7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2075179"/>
            <a:ext cx="3567264" cy="3754121"/>
          </a:xfrm>
          <a:prstGeom prst="rect">
            <a:avLst/>
          </a:prstGeom>
        </p:spPr>
      </p:pic>
    </p:spTree>
    <p:extLst>
      <p:ext uri="{BB962C8B-B14F-4D97-AF65-F5344CB8AC3E}">
        <p14:creationId xmlns:p14="http://schemas.microsoft.com/office/powerpoint/2010/main" val="1339745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1" y="637794"/>
            <a:ext cx="8458200" cy="762000"/>
          </a:xfrm>
        </p:spPr>
        <p:txBody>
          <a:bodyPr>
            <a:normAutofit/>
          </a:bodyPr>
          <a:lstStyle/>
          <a:p>
            <a:r>
              <a:rPr lang="en-US" dirty="0"/>
              <a:t>The Synoptic Gospels: Matthew, Mark, and Luke</a:t>
            </a:r>
            <a:r>
              <a:rPr lang="en-US" sz="3200" dirty="0"/>
              <a:t> </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533400" y="1524000"/>
            <a:ext cx="4419599" cy="4679950"/>
          </a:xfrm>
        </p:spPr>
        <p:txBody>
          <a:bodyPr>
            <a:normAutofit/>
          </a:bodyPr>
          <a:lstStyle/>
          <a:p>
            <a:pPr lvl="0"/>
            <a:r>
              <a:rPr lang="en-US" dirty="0"/>
              <a:t>Have much in common</a:t>
            </a:r>
            <a:br>
              <a:rPr lang="en-US" dirty="0"/>
            </a:br>
            <a:r>
              <a:rPr lang="en-US" dirty="0"/>
              <a:t>and are distinct from John</a:t>
            </a:r>
          </a:p>
          <a:p>
            <a:pPr lvl="0"/>
            <a:r>
              <a:rPr lang="en-US" dirty="0"/>
              <a:t>General consensus among scholars:</a:t>
            </a:r>
          </a:p>
          <a:p>
            <a:pPr lvl="1"/>
            <a:r>
              <a:rPr lang="en-US" dirty="0"/>
              <a:t>The Gospel of Mark was probably written first.</a:t>
            </a:r>
          </a:p>
          <a:p>
            <a:pPr lvl="1"/>
            <a:r>
              <a:rPr lang="en-US" dirty="0"/>
              <a:t>Matthew and Luke seem to use Mark and a collection of Jesus’ sayings called “Q” to write their Gospels.</a:t>
            </a:r>
          </a:p>
        </p:txBody>
      </p:sp>
      <p:pic>
        <p:nvPicPr>
          <p:cNvPr id="5" name="Picture 4">
            <a:extLst>
              <a:ext uri="{FF2B5EF4-FFF2-40B4-BE49-F238E27FC236}">
                <a16:creationId xmlns:a16="http://schemas.microsoft.com/office/drawing/2014/main" id="{3DABC7D7-CB45-E54F-87C7-79E800A803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2999" y="2286000"/>
            <a:ext cx="3441700" cy="2962119"/>
          </a:xfrm>
          <a:prstGeom prst="rect">
            <a:avLst/>
          </a:prstGeom>
        </p:spPr>
      </p:pic>
    </p:spTree>
    <p:extLst>
      <p:ext uri="{BB962C8B-B14F-4D97-AF65-F5344CB8AC3E}">
        <p14:creationId xmlns:p14="http://schemas.microsoft.com/office/powerpoint/2010/main" val="4182329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dirty="0"/>
              <a:t>The Synoptic Gospels: Overview and Highlights</a:t>
            </a:r>
            <a:r>
              <a:rPr lang="en-US" sz="3200" dirty="0"/>
              <a:t> </a:t>
            </a:r>
            <a:endParaRPr lang="en-US" sz="2600" i="1" dirty="0"/>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838200" y="1371600"/>
            <a:ext cx="7467600" cy="4679950"/>
          </a:xfrm>
        </p:spPr>
        <p:txBody>
          <a:bodyPr>
            <a:normAutofit/>
          </a:bodyPr>
          <a:lstStyle/>
          <a:p>
            <a:pPr lvl="0"/>
            <a:r>
              <a:rPr lang="en-US" dirty="0"/>
              <a:t>Infancy Narratives </a:t>
            </a:r>
            <a:r>
              <a:rPr lang="en-US" sz="2000" dirty="0"/>
              <a:t>(</a:t>
            </a:r>
            <a:r>
              <a:rPr lang="en-US" sz="2000" i="1" dirty="0"/>
              <a:t>in Matthew and Luke only</a:t>
            </a:r>
            <a:r>
              <a:rPr lang="en-US" sz="2000" dirty="0"/>
              <a:t>)</a:t>
            </a:r>
          </a:p>
          <a:p>
            <a:pPr lvl="0"/>
            <a:r>
              <a:rPr lang="en-US" dirty="0"/>
              <a:t>Baptism of Jesus</a:t>
            </a:r>
          </a:p>
          <a:p>
            <a:pPr lvl="0"/>
            <a:r>
              <a:rPr lang="en-US" dirty="0"/>
              <a:t>Temptation of Jesus</a:t>
            </a:r>
          </a:p>
          <a:p>
            <a:pPr lvl="0"/>
            <a:r>
              <a:rPr lang="en-US" dirty="0"/>
              <a:t>Beatitudes </a:t>
            </a:r>
            <a:r>
              <a:rPr lang="en-US" sz="2000" dirty="0"/>
              <a:t>(</a:t>
            </a:r>
            <a:r>
              <a:rPr lang="en-US" sz="2000" i="1" dirty="0"/>
              <a:t>in Matthew </a:t>
            </a:r>
            <a:br>
              <a:rPr lang="en-US" sz="2000" i="1" dirty="0"/>
            </a:br>
            <a:r>
              <a:rPr lang="en-US" sz="2000" i="1" dirty="0"/>
              <a:t>and Luke only</a:t>
            </a:r>
            <a:r>
              <a:rPr lang="en-US" sz="2000" dirty="0"/>
              <a:t>)</a:t>
            </a:r>
          </a:p>
          <a:p>
            <a:pPr lvl="0"/>
            <a:r>
              <a:rPr lang="en-US" dirty="0"/>
              <a:t>Paschal Mystery: </a:t>
            </a:r>
            <a:br>
              <a:rPr lang="en-US" dirty="0"/>
            </a:br>
            <a:r>
              <a:rPr lang="en-US" dirty="0"/>
              <a:t>Passion, death, </a:t>
            </a:r>
            <a:br>
              <a:rPr lang="en-US" dirty="0"/>
            </a:br>
            <a:r>
              <a:rPr lang="en-US" dirty="0"/>
              <a:t>Resurrection, and </a:t>
            </a:r>
            <a:br>
              <a:rPr lang="en-US" dirty="0"/>
            </a:br>
            <a:r>
              <a:rPr lang="en-US" dirty="0"/>
              <a:t>Ascension of Jesus</a:t>
            </a:r>
          </a:p>
        </p:txBody>
      </p:sp>
      <p:pic>
        <p:nvPicPr>
          <p:cNvPr id="4" name="Picture 3">
            <a:extLst>
              <a:ext uri="{FF2B5EF4-FFF2-40B4-BE49-F238E27FC236}">
                <a16:creationId xmlns:a16="http://schemas.microsoft.com/office/drawing/2014/main" id="{2558D122-4791-EE44-928A-E0D8683414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0288" y="2971800"/>
            <a:ext cx="3785844" cy="2736850"/>
          </a:xfrm>
          <a:prstGeom prst="rect">
            <a:avLst/>
          </a:prstGeom>
        </p:spPr>
      </p:pic>
    </p:spTree>
    <p:extLst>
      <p:ext uri="{BB962C8B-B14F-4D97-AF65-F5344CB8AC3E}">
        <p14:creationId xmlns:p14="http://schemas.microsoft.com/office/powerpoint/2010/main" val="3982357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Autofit/>
          </a:bodyPr>
          <a:lstStyle/>
          <a:p>
            <a:r>
              <a:rPr lang="en-US" sz="3000" dirty="0"/>
              <a:t>Jesus Christ: Storyteller and Miracle Worker </a:t>
            </a:r>
            <a:endParaRPr lang="en-US" sz="3000" i="1" dirty="0"/>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952500" y="1371600"/>
            <a:ext cx="7467600" cy="4679950"/>
          </a:xfrm>
        </p:spPr>
        <p:txBody>
          <a:bodyPr>
            <a:normAutofit/>
          </a:bodyPr>
          <a:lstStyle/>
          <a:p>
            <a:pPr marL="0" indent="0">
              <a:buNone/>
            </a:pPr>
            <a:r>
              <a:rPr lang="en-US" dirty="0"/>
              <a:t>Jesus proclaimed the Kingdom of God through:</a:t>
            </a:r>
          </a:p>
          <a:p>
            <a:pPr lvl="0"/>
            <a:r>
              <a:rPr lang="en-US" dirty="0"/>
              <a:t>stories (parables)</a:t>
            </a:r>
          </a:p>
          <a:p>
            <a:pPr lvl="0"/>
            <a:r>
              <a:rPr lang="en-US" dirty="0"/>
              <a:t>actions (miracles)</a:t>
            </a:r>
          </a:p>
          <a:p>
            <a:pPr lvl="0"/>
            <a:endParaRPr lang="en-US" dirty="0"/>
          </a:p>
        </p:txBody>
      </p:sp>
      <p:pic>
        <p:nvPicPr>
          <p:cNvPr id="5" name="Picture 4">
            <a:extLst>
              <a:ext uri="{FF2B5EF4-FFF2-40B4-BE49-F238E27FC236}">
                <a16:creationId xmlns:a16="http://schemas.microsoft.com/office/drawing/2014/main" id="{A59D9129-3E24-1A4B-9B1C-2818C28EF9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7000" y="2895600"/>
            <a:ext cx="4038600" cy="3033070"/>
          </a:xfrm>
          <a:prstGeom prst="rect">
            <a:avLst/>
          </a:prstGeom>
        </p:spPr>
      </p:pic>
    </p:spTree>
    <p:extLst>
      <p:ext uri="{BB962C8B-B14F-4D97-AF65-F5344CB8AC3E}">
        <p14:creationId xmlns:p14="http://schemas.microsoft.com/office/powerpoint/2010/main" val="53745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459" y="762000"/>
            <a:ext cx="8458200" cy="762000"/>
          </a:xfrm>
        </p:spPr>
        <p:txBody>
          <a:bodyPr>
            <a:noAutofit/>
          </a:bodyPr>
          <a:lstStyle/>
          <a:p>
            <a:r>
              <a:rPr lang="en-US" sz="3200" dirty="0"/>
              <a:t>The Gospel of John: Truly Unique</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620459" y="1448547"/>
            <a:ext cx="7467600" cy="4679950"/>
          </a:xfrm>
        </p:spPr>
        <p:txBody>
          <a:bodyPr>
            <a:normAutofit/>
          </a:bodyPr>
          <a:lstStyle/>
          <a:p>
            <a:pPr marL="0" indent="0">
              <a:buNone/>
            </a:pPr>
            <a:r>
              <a:rPr lang="en-US" dirty="0"/>
              <a:t>John proclaims the same message of salvation through Jesus’ Paschal Mystery as the synoptics. But the Gospel of John has many unique characteristics:</a:t>
            </a:r>
          </a:p>
          <a:p>
            <a:pPr lvl="1">
              <a:buFont typeface="Arial" panose="020B0604020202020204" pitchFamily="34" charset="0"/>
              <a:buChar char="•"/>
            </a:pPr>
            <a:r>
              <a:rPr lang="en-US" dirty="0"/>
              <a:t>uses poetic language</a:t>
            </a:r>
          </a:p>
          <a:p>
            <a:pPr lvl="1">
              <a:buFont typeface="Arial" panose="020B0604020202020204" pitchFamily="34" charset="0"/>
              <a:buChar char="•"/>
            </a:pPr>
            <a:r>
              <a:rPr lang="en-US" dirty="0"/>
              <a:t>presents long </a:t>
            </a:r>
            <a:br>
              <a:rPr lang="en-US" dirty="0"/>
            </a:br>
            <a:r>
              <a:rPr lang="en-US" dirty="0"/>
              <a:t>speeches by Jesus</a:t>
            </a:r>
          </a:p>
          <a:p>
            <a:pPr lvl="1">
              <a:buFont typeface="Arial" panose="020B0604020202020204" pitchFamily="34" charset="0"/>
              <a:buChar char="•"/>
            </a:pPr>
            <a:r>
              <a:rPr lang="en-US" dirty="0"/>
              <a:t>highlights an unnamed </a:t>
            </a:r>
            <a:br>
              <a:rPr lang="en-US" dirty="0"/>
            </a:br>
            <a:r>
              <a:rPr lang="en-US" dirty="0"/>
              <a:t>person called the </a:t>
            </a:r>
            <a:br>
              <a:rPr lang="en-US" dirty="0"/>
            </a:br>
            <a:r>
              <a:rPr lang="en-US" dirty="0"/>
              <a:t>“Beloved Disciple”</a:t>
            </a:r>
          </a:p>
          <a:p>
            <a:pPr lvl="1">
              <a:buFont typeface="Arial" panose="020B0604020202020204" pitchFamily="34" charset="0"/>
              <a:buChar char="•"/>
            </a:pPr>
            <a:r>
              <a:rPr lang="en-US" dirty="0"/>
              <a:t>emphasizes Jesus’ </a:t>
            </a:r>
            <a:br>
              <a:rPr lang="en-US" dirty="0"/>
            </a:br>
            <a:r>
              <a:rPr lang="en-US" dirty="0"/>
              <a:t>divinity</a:t>
            </a:r>
          </a:p>
          <a:p>
            <a:pPr lvl="0"/>
            <a:endParaRPr lang="en-US" dirty="0"/>
          </a:p>
        </p:txBody>
      </p:sp>
      <p:pic>
        <p:nvPicPr>
          <p:cNvPr id="4" name="Picture 3">
            <a:extLst>
              <a:ext uri="{FF2B5EF4-FFF2-40B4-BE49-F238E27FC236}">
                <a16:creationId xmlns:a16="http://schemas.microsoft.com/office/drawing/2014/main" id="{5BA8237D-1D54-5444-AD64-54F4027FE8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6300" y="2895600"/>
            <a:ext cx="3897059" cy="2598039"/>
          </a:xfrm>
          <a:prstGeom prst="rect">
            <a:avLst/>
          </a:prstGeom>
        </p:spPr>
      </p:pic>
    </p:spTree>
    <p:extLst>
      <p:ext uri="{BB962C8B-B14F-4D97-AF65-F5344CB8AC3E}">
        <p14:creationId xmlns:p14="http://schemas.microsoft.com/office/powerpoint/2010/main" val="1076238917"/>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899</TotalTime>
  <Words>834</Words>
  <Application>Microsoft Office PowerPoint</Application>
  <PresentationFormat>On-screen Show (4:3)</PresentationFormat>
  <Paragraphs>104</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LIC Presentation template</vt:lpstr>
      <vt:lpstr>The Gospels</vt:lpstr>
      <vt:lpstr>PowerPoint Presentation</vt:lpstr>
      <vt:lpstr>PowerPoint Presentation</vt:lpstr>
      <vt:lpstr>The Development of the Gospels</vt:lpstr>
      <vt:lpstr>The Gospels: Some Basic Facts</vt:lpstr>
      <vt:lpstr>The Synoptic Gospels: Matthew, Mark, and Luke </vt:lpstr>
      <vt:lpstr>The Synoptic Gospels: Overview and Highlights </vt:lpstr>
      <vt:lpstr>Jesus Christ: Storyteller and Miracle Worker </vt:lpstr>
      <vt:lpstr>The Gospel of John: Truly Unique</vt:lpstr>
      <vt:lpstr>The Gospel of John, Part 1: “The Book of Signs”</vt:lpstr>
      <vt:lpstr>The Gospel of John, Part 2: “The Book of Glory” </vt:lpstr>
      <vt:lpstr>Jesus: God in the Flesh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101</cp:revision>
  <dcterms:created xsi:type="dcterms:W3CDTF">2011-01-10T17:35:40Z</dcterms:created>
  <dcterms:modified xsi:type="dcterms:W3CDTF">2019-02-15T19:54:21Z</dcterms:modified>
</cp:coreProperties>
</file>